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260" r:id="rId3"/>
    <p:sldId id="257" r:id="rId4"/>
    <p:sldId id="258" r:id="rId5"/>
    <p:sldId id="256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8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42D16-2F33-C142-AB6F-8F24D683DC3E}" type="datetimeFigureOut">
              <a:rPr lang="en-US" smtClean="0"/>
              <a:t>4/9/14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65638-44CE-F447-A8EC-535721DE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499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8385A-C54B-AE44-A7A1-831E430FFF7F}" type="datetimeFigureOut">
              <a:rPr lang="en-US" smtClean="0"/>
              <a:t>4/9/14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F7BF5-9F3B-9B4B-B56A-28DA9055C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4F57734-0601-BA4E-90E0-204C52DBBB25}" type="slidenum">
              <a:rPr lang="en-US" sz="1000" b="0"/>
              <a:pPr/>
              <a:t>3</a:t>
            </a:fld>
            <a:endParaRPr lang="en-US" sz="1000" b="0"/>
          </a:p>
        </p:txBody>
      </p:sp>
      <p:sp>
        <p:nvSpPr>
          <p:cNvPr id="286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FD27-B3FF-F54E-9FFD-6122207C1918}" type="datetime1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B8F-1938-1247-A9EF-D46E83A9F135}" type="datetime1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6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CE82A-1948-744A-9F85-5B8D1A072A2E}" type="datetime1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E801-3B40-624D-B805-C1CC665AB80E}" type="datetime1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9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DEB7-801F-264D-8BA4-FDD284907393}" type="datetime1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8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41DA-DA4B-E349-8EAF-1DD36BD045BF}" type="datetime1">
              <a:rPr lang="en-US" smtClean="0"/>
              <a:t>4/9/14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7DD7-BF54-2F45-88CB-BA07FED0D07D}" type="datetime1">
              <a:rPr lang="en-US" smtClean="0"/>
              <a:t>4/9/14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DF67-2512-C046-B29D-A2994BBDDC03}" type="datetime1">
              <a:rPr lang="en-US" smtClean="0"/>
              <a:t>4/9/14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7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904E3-2744-8B4B-A377-E70CC0035A8D}" type="datetime1">
              <a:rPr lang="en-US" smtClean="0"/>
              <a:t>4/9/14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6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930E-A34A-DC4E-A776-45A49C544459}" type="datetime1">
              <a:rPr lang="en-US" smtClean="0"/>
              <a:t>4/9/14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3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842D-1587-A948-B2FD-EF682EC02CDC}" type="datetime1">
              <a:rPr lang="en-US" smtClean="0"/>
              <a:t>4/9/14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5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1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5911"/>
            <a:ext cx="8229600" cy="5192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7FE2A-23F4-5E4C-9C8F-82760DCE6723}" type="datetime1">
              <a:rPr lang="en-US" smtClean="0"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64F3-8082-F646-B194-3F81791B5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3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oleObject" Target="../embeddings/oleObject1.bin"/><Relationship Id="rId11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emf"/><Relationship Id="rId13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jpeg"/><Relationship Id="rId6" Type="http://schemas.microsoft.com/office/2007/relationships/hdphoto" Target="../media/hdphoto1.wdp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25854"/>
            <a:ext cx="4118429" cy="1298575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Lab meeting</a:t>
            </a:r>
            <a:br>
              <a:rPr lang="en-US" sz="3200" dirty="0" smtClean="0"/>
            </a:br>
            <a:r>
              <a:rPr lang="en-US" sz="3200" dirty="0" smtClean="0"/>
              <a:t>Research Introduction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6" y="1309915"/>
            <a:ext cx="3918857" cy="95794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Mai-Khanh Nguyen N., </a:t>
            </a:r>
          </a:p>
          <a:p>
            <a:r>
              <a:rPr lang="en-US" sz="2400" dirty="0" smtClean="0"/>
              <a:t>April 9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, 2014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0657" y="2884715"/>
            <a:ext cx="68761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Arial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Time-to-Digital Converter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rial" charset="0"/>
            </a:endParaRPr>
          </a:p>
          <a:p>
            <a:pPr lvl="1" indent="-457200">
              <a:buFont typeface="Arial"/>
              <a:buChar char="•"/>
            </a:pPr>
            <a:r>
              <a:rPr lang="en-US" sz="3200" dirty="0" smtClean="0">
                <a:latin typeface="Arial"/>
                <a:cs typeface="Arial"/>
              </a:rPr>
              <a:t>On-chip Transceiver for Radar Sensing radar application</a:t>
            </a:r>
          </a:p>
          <a:p>
            <a:pPr lvl="1" indent="-457200">
              <a:buFont typeface="Arial"/>
              <a:buChar char="•"/>
            </a:pPr>
            <a:r>
              <a:rPr lang="en-US" sz="3200" dirty="0" smtClean="0">
                <a:latin typeface="Arial"/>
                <a:cs typeface="Arial"/>
              </a:rPr>
              <a:t>Magnetic Probe for Security Application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669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4"/>
          <p:cNvGrpSpPr>
            <a:grpSpLocks/>
          </p:cNvGrpSpPr>
          <p:nvPr/>
        </p:nvGrpSpPr>
        <p:grpSpPr bwMode="auto">
          <a:xfrm>
            <a:off x="6194425" y="1932316"/>
            <a:ext cx="2949575" cy="1490663"/>
            <a:chOff x="5192109" y="2747042"/>
            <a:chExt cx="3629885" cy="1845384"/>
          </a:xfrm>
        </p:grpSpPr>
        <p:grpSp>
          <p:nvGrpSpPr>
            <p:cNvPr id="26" name="Group 5"/>
            <p:cNvGrpSpPr>
              <a:grpSpLocks/>
            </p:cNvGrpSpPr>
            <p:nvPr/>
          </p:nvGrpSpPr>
          <p:grpSpPr bwMode="auto">
            <a:xfrm>
              <a:off x="5192109" y="2747042"/>
              <a:ext cx="1236134" cy="1845384"/>
              <a:chOff x="321733" y="2901526"/>
              <a:chExt cx="1236134" cy="1845384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1116870" y="3284753"/>
                <a:ext cx="125034" cy="727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1116870" y="3453766"/>
                <a:ext cx="125034" cy="727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1116870" y="3597230"/>
                <a:ext cx="125034" cy="727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1116870" y="3740695"/>
                <a:ext cx="125034" cy="727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1116870" y="3909707"/>
                <a:ext cx="125034" cy="727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1116870" y="4053171"/>
                <a:ext cx="125034" cy="727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Parallelogram 39"/>
              <p:cNvSpPr/>
              <p:nvPr/>
            </p:nvSpPr>
            <p:spPr>
              <a:xfrm rot="19800000">
                <a:off x="321733" y="3300475"/>
                <a:ext cx="1236662" cy="1084826"/>
              </a:xfrm>
              <a:prstGeom prst="parallelogram">
                <a:avLst>
                  <a:gd name="adj" fmla="val 64062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 flipV="1">
                <a:off x="817960" y="3127532"/>
                <a:ext cx="0" cy="2279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2199" y="3068574"/>
                <a:ext cx="0" cy="2279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962531" y="2997825"/>
                <a:ext cx="0" cy="22600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1034816" y="2954589"/>
                <a:ext cx="0" cy="2279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1107101" y="2901526"/>
                <a:ext cx="0" cy="22600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817960" y="4520904"/>
                <a:ext cx="0" cy="22600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892199" y="4459981"/>
                <a:ext cx="0" cy="2279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962531" y="4389232"/>
                <a:ext cx="0" cy="22600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034816" y="4347961"/>
                <a:ext cx="0" cy="22600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1107101" y="4292933"/>
                <a:ext cx="0" cy="2279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0" idx="0"/>
              </p:cNvCxnSpPr>
              <p:nvPr/>
            </p:nvCxnSpPr>
            <p:spPr>
              <a:xfrm flipH="1">
                <a:off x="603059" y="3477349"/>
                <a:ext cx="125034" cy="727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603059" y="3644396"/>
                <a:ext cx="125034" cy="727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603059" y="3789826"/>
                <a:ext cx="125034" cy="727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603059" y="3933290"/>
                <a:ext cx="125034" cy="727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603059" y="4100337"/>
                <a:ext cx="125034" cy="727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603059" y="4245767"/>
                <a:ext cx="125034" cy="727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Striped Right Arrow 26"/>
            <p:cNvSpPr/>
            <p:nvPr/>
          </p:nvSpPr>
          <p:spPr>
            <a:xfrm rot="607466">
              <a:off x="6061485" y="3071311"/>
              <a:ext cx="1277688" cy="414670"/>
            </a:xfrm>
            <a:prstGeom prst="stripedRightArrow">
              <a:avLst/>
            </a:prstGeom>
            <a:solidFill>
              <a:srgbClr val="0000D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Striped Right Arrow 27"/>
            <p:cNvSpPr/>
            <p:nvPr/>
          </p:nvSpPr>
          <p:spPr>
            <a:xfrm rot="9992009">
              <a:off x="6166982" y="3788632"/>
              <a:ext cx="1021759" cy="304617"/>
            </a:xfrm>
            <a:prstGeom prst="striped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5530651" y="2971376"/>
              <a:ext cx="778324" cy="472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Tx</a:t>
              </a:r>
            </a:p>
          </p:txBody>
        </p:sp>
        <p:sp>
          <p:nvSpPr>
            <p:cNvPr id="30" name="TextBox 9"/>
            <p:cNvSpPr txBox="1">
              <a:spLocks noChangeArrowheads="1"/>
            </p:cNvSpPr>
            <p:nvPr/>
          </p:nvSpPr>
          <p:spPr bwMode="auto">
            <a:xfrm>
              <a:off x="5522836" y="3868839"/>
              <a:ext cx="858084" cy="495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Rx</a:t>
              </a:r>
            </a:p>
          </p:txBody>
        </p:sp>
        <p:sp>
          <p:nvSpPr>
            <p:cNvPr id="31" name="Parallelogram 30"/>
            <p:cNvSpPr/>
            <p:nvPr/>
          </p:nvSpPr>
          <p:spPr>
            <a:xfrm rot="20543121">
              <a:off x="7087151" y="2910160"/>
              <a:ext cx="939707" cy="1405164"/>
            </a:xfrm>
            <a:prstGeom prst="parallelogram">
              <a:avLst>
                <a:gd name="adj" fmla="val 5266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TextBox 11"/>
            <p:cNvSpPr txBox="1">
              <a:spLocks noChangeArrowheads="1"/>
            </p:cNvSpPr>
            <p:nvPr/>
          </p:nvSpPr>
          <p:spPr bwMode="auto">
            <a:xfrm>
              <a:off x="7593249" y="3329652"/>
              <a:ext cx="1228745" cy="618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dirty="0"/>
                <a:t>AN OBJECT</a:t>
              </a:r>
            </a:p>
          </p:txBody>
        </p:sp>
        <p:sp>
          <p:nvSpPr>
            <p:cNvPr id="33" name="Striped Right Arrow 32"/>
            <p:cNvSpPr/>
            <p:nvPr/>
          </p:nvSpPr>
          <p:spPr>
            <a:xfrm rot="5400000">
              <a:off x="5568882" y="3521221"/>
              <a:ext cx="426463" cy="285233"/>
            </a:xfrm>
            <a:prstGeom prst="stripedRight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8" name="Rectangle 2"/>
          <p:cNvSpPr txBox="1">
            <a:spLocks noChangeArrowheads="1"/>
          </p:cNvSpPr>
          <p:nvPr/>
        </p:nvSpPr>
        <p:spPr>
          <a:xfrm>
            <a:off x="457200" y="1"/>
            <a:ext cx="8229600" cy="9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spcBef>
                <a:spcPct val="0"/>
              </a:spcBef>
            </a:pPr>
            <a:r>
              <a:rPr lang="en-US" sz="3200" dirty="0" smtClean="0">
                <a:latin typeface="Arial" charset="0"/>
              </a:rPr>
              <a:t>On-chip </a:t>
            </a:r>
            <a:r>
              <a:rPr lang="en-US" sz="3200" dirty="0" smtClean="0">
                <a:latin typeface="Arial" charset="0"/>
              </a:rPr>
              <a:t>Transceiver for Radar </a:t>
            </a:r>
            <a:r>
              <a:rPr lang="en-US" sz="3200" dirty="0" smtClean="0">
                <a:latin typeface="Arial" charset="0"/>
              </a:rPr>
              <a:t>S</a:t>
            </a:r>
            <a:r>
              <a:rPr lang="en-US" sz="3200" dirty="0" smtClean="0">
                <a:latin typeface="Arial" charset="0"/>
              </a:rPr>
              <a:t>ensing radar application</a:t>
            </a:r>
            <a:endParaRPr lang="en-US" sz="3200" dirty="0" smtClean="0"/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0" y="915795"/>
            <a:ext cx="4483013" cy="51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rial" charset="0"/>
              </a:rPr>
              <a:t>Transceiver for active imaging</a:t>
            </a:r>
            <a:endParaRPr lang="en-US" sz="2400" dirty="0">
              <a:latin typeface="Arial" charset="0"/>
            </a:endParaRPr>
          </a:p>
        </p:txBody>
      </p:sp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5868144" y="931996"/>
            <a:ext cx="3082567" cy="51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rial" charset="0"/>
              </a:rPr>
              <a:t>Leakage Cancellation</a:t>
            </a:r>
            <a:endParaRPr lang="en-US" sz="2400" dirty="0">
              <a:latin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992489" y="4296012"/>
            <a:ext cx="31444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Arial" charset="0"/>
              </a:rPr>
              <a:t>Target</a:t>
            </a:r>
            <a:r>
              <a:rPr lang="en-US" dirty="0" smtClean="0">
                <a:latin typeface="Arial" charset="0"/>
              </a:rPr>
              <a:t>: </a:t>
            </a:r>
          </a:p>
          <a:p>
            <a:pPr marL="365125" lvl="1" indent="-365125">
              <a:buFont typeface="Arial"/>
              <a:buChar char="•"/>
            </a:pPr>
            <a:r>
              <a:rPr lang="en-US" dirty="0" smtClean="0">
                <a:latin typeface="Arial" charset="0"/>
              </a:rPr>
              <a:t>leakage cancellation for pulse sensing radar applicatio</a:t>
            </a:r>
            <a:r>
              <a:rPr lang="en-US" dirty="0" smtClean="0">
                <a:latin typeface="Arial" charset="0"/>
              </a:rPr>
              <a:t>n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91134" y="4286974"/>
            <a:ext cx="4041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Arial" charset="0"/>
              </a:rPr>
              <a:t>Target</a:t>
            </a:r>
            <a:r>
              <a:rPr lang="en-US" dirty="0" smtClean="0">
                <a:latin typeface="Arial" charset="0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charset="0"/>
              </a:rPr>
              <a:t>mm-wave pulse regime 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Arial" charset="0"/>
              </a:rPr>
              <a:t>Tx</a:t>
            </a:r>
            <a:r>
              <a:rPr lang="en-US" dirty="0" smtClean="0">
                <a:latin typeface="Arial" charset="0"/>
              </a:rPr>
              <a:t>: Beam-forming &amp; controllability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charset="0"/>
              </a:rPr>
              <a:t>Rx: pulse detect ability 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578"/>
            <a:ext cx="4908115" cy="2901349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2540667" y="5533867"/>
            <a:ext cx="4734896" cy="120032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u="sng" dirty="0" smtClean="0">
                <a:latin typeface="Arial" charset="0"/>
              </a:rPr>
              <a:t>Requirements: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charset="0"/>
              </a:rPr>
              <a:t>on-chip antenna/array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Arial" charset="0"/>
              </a:rPr>
              <a:t>Tx</a:t>
            </a:r>
            <a:r>
              <a:rPr lang="en-US" dirty="0" smtClean="0">
                <a:latin typeface="Arial" charset="0"/>
              </a:rPr>
              <a:t>: pulse generator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charset="0"/>
              </a:rPr>
              <a:t>Rx: LNA, mixer. switching, digital circuits</a:t>
            </a:r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5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325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</a:rPr>
              <a:t>Radar Sensing radar application: </a:t>
            </a:r>
            <a:r>
              <a:rPr lang="en-US" dirty="0" smtClean="0">
                <a:latin typeface="Arial" charset="0"/>
              </a:rPr>
              <a:t>Results</a:t>
            </a:r>
            <a:endParaRPr lang="en-US" dirty="0">
              <a:latin typeface="Arial" charset="0"/>
            </a:endParaRPr>
          </a:p>
        </p:txBody>
      </p:sp>
      <p:sp>
        <p:nvSpPr>
          <p:cNvPr id="27650" name="Footer Placeholder 4"/>
          <p:cNvSpPr txBox="1">
            <a:spLocks noGrp="1"/>
          </p:cNvSpPr>
          <p:nvPr/>
        </p:nvSpPr>
        <p:spPr bwMode="auto">
          <a:xfrm>
            <a:off x="5326741" y="592038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0" i="1" dirty="0" smtClean="0"/>
              <a:t>(Mai-Khanh, etc., </a:t>
            </a:r>
            <a:r>
              <a:rPr lang="en-US" sz="1200" b="0" i="1" dirty="0" smtClean="0"/>
              <a:t>RFIC </a:t>
            </a:r>
            <a:r>
              <a:rPr lang="fr-FR" sz="1200" b="0" i="1" dirty="0" smtClean="0"/>
              <a:t>Jun. 2013)</a:t>
            </a:r>
            <a:endParaRPr lang="en-US" sz="1200" b="0" i="1" dirty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0"/>
              <a:t>Slide </a:t>
            </a:r>
            <a:fld id="{BE4B1C3D-D7B2-4B4E-AC83-889A962B6DF0}" type="slidenum">
              <a:rPr lang="en-US" sz="1400" b="0"/>
              <a:pPr/>
              <a:t>3</a:t>
            </a:fld>
            <a:endParaRPr lang="en-US" sz="1400" b="0"/>
          </a:p>
        </p:txBody>
      </p:sp>
      <p:pic>
        <p:nvPicPr>
          <p:cNvPr id="27652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r="725"/>
          <a:stretch>
            <a:fillRect/>
          </a:stretch>
        </p:blipFill>
        <p:spPr>
          <a:xfrm>
            <a:off x="4874039" y="1535706"/>
            <a:ext cx="4182710" cy="2652742"/>
          </a:xfrm>
          <a:ln>
            <a:solidFill>
              <a:schemeClr val="tx1"/>
            </a:solidFill>
          </a:ln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"/>
          <a:stretch>
            <a:fillRect/>
          </a:stretch>
        </p:blipFill>
        <p:spPr bwMode="auto">
          <a:xfrm>
            <a:off x="7568154" y="4283418"/>
            <a:ext cx="1488595" cy="143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81" y="4188448"/>
            <a:ext cx="2834882" cy="17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4682181" y="880417"/>
            <a:ext cx="4226869" cy="519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charset="0"/>
              </a:rPr>
              <a:t>Leakage Cancellation, </a:t>
            </a:r>
            <a:br>
              <a:rPr lang="en-US" sz="2000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0.18um CMOS</a:t>
            </a:r>
            <a:endParaRPr lang="en-US" sz="2000" dirty="0">
              <a:latin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84888" y="1233500"/>
            <a:ext cx="4449497" cy="3160050"/>
            <a:chOff x="0" y="1082163"/>
            <a:chExt cx="4449497" cy="3160050"/>
          </a:xfrm>
        </p:grpSpPr>
        <p:grpSp>
          <p:nvGrpSpPr>
            <p:cNvPr id="24" name="Group 23"/>
            <p:cNvGrpSpPr/>
            <p:nvPr/>
          </p:nvGrpSpPr>
          <p:grpSpPr>
            <a:xfrm>
              <a:off x="0" y="1082163"/>
              <a:ext cx="4449497" cy="3049918"/>
              <a:chOff x="-112422" y="760349"/>
              <a:chExt cx="4449497" cy="304991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1644" y="997808"/>
                <a:ext cx="4408719" cy="2812459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-112422" y="917214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Cal. </a:t>
                </a:r>
                <a:r>
                  <a:rPr lang="en-US" dirty="0" smtClean="0"/>
                  <a:t>for </a:t>
                </a:r>
                <a:r>
                  <a:rPr lang="en-US" dirty="0" err="1" smtClean="0"/>
                  <a:t>Tx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070231" y="991181"/>
                <a:ext cx="1303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Rx’s </a:t>
                </a:r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1070658" y="1222014"/>
                <a:ext cx="10798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1070658" y="760349"/>
                <a:ext cx="1507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d=25mm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772673" y="1420121"/>
                <a:ext cx="14346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bg1"/>
                    </a:solidFill>
                  </a:rPr>
                  <a:t>(by a Sampling Oscilloscope)</a:t>
                </a:r>
                <a:endParaRPr lang="en-US" sz="1400" i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5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12" y="3060846"/>
              <a:ext cx="3047968" cy="1181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47" name="Footer Placeholder 4"/>
          <p:cNvSpPr txBox="1">
            <a:spLocks noGrp="1"/>
          </p:cNvSpPr>
          <p:nvPr/>
        </p:nvSpPr>
        <p:spPr bwMode="auto">
          <a:xfrm>
            <a:off x="323528" y="428341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100" b="0" i="1" dirty="0" smtClean="0"/>
              <a:t>(Mai-Khanh, etc., </a:t>
            </a:r>
            <a:r>
              <a:rPr lang="en-US" sz="1100" b="0" i="1" dirty="0" err="1" smtClean="0"/>
              <a:t>SiRF</a:t>
            </a:r>
            <a:r>
              <a:rPr lang="en-US" sz="1100" b="0" i="1" dirty="0" smtClean="0"/>
              <a:t> </a:t>
            </a:r>
            <a:r>
              <a:rPr lang="fr-FR" sz="1100" b="0" i="1" dirty="0" smtClean="0"/>
              <a:t>Jun. 2013)</a:t>
            </a:r>
            <a:endParaRPr lang="en-US" sz="1100" b="0" i="1" dirty="0"/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16414" y="844578"/>
            <a:ext cx="3889387" cy="519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charset="0"/>
              </a:rPr>
              <a:t>Transceiver, 65nm CMOS</a:t>
            </a:r>
            <a:endParaRPr lang="en-US" sz="2000" dirty="0">
              <a:latin typeface="Arial" charset="0"/>
            </a:endParaRPr>
          </a:p>
        </p:txBody>
      </p:sp>
      <p:grpSp>
        <p:nvGrpSpPr>
          <p:cNvPr id="50" name="Group 4"/>
          <p:cNvGrpSpPr>
            <a:grpSpLocks/>
          </p:cNvGrpSpPr>
          <p:nvPr/>
        </p:nvGrpSpPr>
        <p:grpSpPr bwMode="auto">
          <a:xfrm>
            <a:off x="773207" y="4978848"/>
            <a:ext cx="2664481" cy="1742627"/>
            <a:chOff x="1248" y="1152"/>
            <a:chExt cx="3072" cy="2048"/>
          </a:xfrm>
        </p:grpSpPr>
        <p:sp>
          <p:nvSpPr>
            <p:cNvPr id="51" name="AutoShape 5"/>
            <p:cNvSpPr>
              <a:spLocks noChangeAspect="1" noChangeArrowheads="1"/>
            </p:cNvSpPr>
            <p:nvPr/>
          </p:nvSpPr>
          <p:spPr bwMode="auto">
            <a:xfrm>
              <a:off x="1248" y="1152"/>
              <a:ext cx="3072" cy="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00"/>
            </a:p>
          </p:txBody>
        </p:sp>
        <p:pic>
          <p:nvPicPr>
            <p:cNvPr id="52" name="Picture 6" descr="D5SCRcrop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152"/>
              <a:ext cx="2958" cy="2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 Box 7"/>
            <p:cNvSpPr txBox="1">
              <a:spLocks noChangeArrowheads="1"/>
            </p:cNvSpPr>
            <p:nvPr/>
          </p:nvSpPr>
          <p:spPr bwMode="auto">
            <a:xfrm>
              <a:off x="2841" y="1493"/>
              <a:ext cx="1383" cy="30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9396" tIns="24698" rIns="49396" bIns="24698"/>
            <a:lstStyle/>
            <a:p>
              <a:pPr eaLnBrk="1" hangingPunct="1"/>
              <a:r>
                <a:rPr lang="en-US" altLang="ja-JP" sz="700" b="1">
                  <a:solidFill>
                    <a:srgbClr val="000000"/>
                  </a:solidFill>
                  <a:ea typeface="ＭＳ 明朝" charset="0"/>
                  <a:cs typeface="Arial" charset="0"/>
                </a:rPr>
                <a:t>received signal from horn antenna: V</a:t>
              </a:r>
              <a:r>
                <a:rPr lang="en-US" altLang="ja-JP" sz="700" b="1" baseline="-25000">
                  <a:solidFill>
                    <a:srgbClr val="000000"/>
                  </a:solidFill>
                  <a:ea typeface="ＭＳ 明朝" charset="0"/>
                  <a:cs typeface="Arial" charset="0"/>
                </a:rPr>
                <a:t>o</a:t>
              </a:r>
              <a:r>
                <a:rPr lang="en-US" altLang="ja-JP" sz="700" b="1">
                  <a:solidFill>
                    <a:srgbClr val="000000"/>
                  </a:solidFill>
                  <a:ea typeface="ＭＳ 明朝" charset="0"/>
                  <a:cs typeface="Arial" charset="0"/>
                </a:rPr>
                <a:t>(p-p)=1.1mV</a:t>
              </a:r>
              <a:endParaRPr lang="en-US" sz="700" b="1">
                <a:ea typeface="ＭＳ 明朝" charset="0"/>
                <a:cs typeface="Arial" charset="0"/>
              </a:endParaRPr>
            </a:p>
          </p:txBody>
        </p:sp>
        <p:sp>
          <p:nvSpPr>
            <p:cNvPr id="54" name="Line 8"/>
            <p:cNvSpPr>
              <a:spLocks noChangeShapeType="1"/>
            </p:cNvSpPr>
            <p:nvPr/>
          </p:nvSpPr>
          <p:spPr bwMode="auto">
            <a:xfrm flipV="1">
              <a:off x="2272" y="1493"/>
              <a:ext cx="153" cy="28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55" name="Line 9"/>
            <p:cNvSpPr>
              <a:spLocks noChangeShapeType="1"/>
            </p:cNvSpPr>
            <p:nvPr/>
          </p:nvSpPr>
          <p:spPr bwMode="auto">
            <a:xfrm flipH="1">
              <a:off x="2727" y="1807"/>
              <a:ext cx="181" cy="269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56" name="Text Box 10"/>
            <p:cNvSpPr txBox="1">
              <a:spLocks noChangeArrowheads="1"/>
            </p:cNvSpPr>
            <p:nvPr/>
          </p:nvSpPr>
          <p:spPr bwMode="auto">
            <a:xfrm>
              <a:off x="3496" y="2463"/>
              <a:ext cx="649" cy="16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9396" tIns="24698" rIns="49396" bIns="24698"/>
            <a:lstStyle/>
            <a:p>
              <a:pPr eaLnBrk="1" hangingPunct="1"/>
              <a:r>
                <a:rPr lang="en-US" altLang="ja-JP" sz="700" b="1">
                  <a:solidFill>
                    <a:srgbClr val="000000"/>
                  </a:solidFill>
                  <a:ea typeface="ＭＳ 明朝" charset="0"/>
                  <a:cs typeface="Arial" charset="0"/>
                </a:rPr>
                <a:t>FFT of V</a:t>
              </a:r>
              <a:r>
                <a:rPr lang="en-US" altLang="ja-JP" sz="700" b="1" baseline="-25000">
                  <a:solidFill>
                    <a:srgbClr val="000000"/>
                  </a:solidFill>
                  <a:ea typeface="ＭＳ 明朝" charset="0"/>
                  <a:cs typeface="Arial" charset="0"/>
                </a:rPr>
                <a:t>o</a:t>
              </a:r>
              <a:r>
                <a:rPr lang="en-US" altLang="ja-JP" sz="700" b="1">
                  <a:solidFill>
                    <a:srgbClr val="000000"/>
                  </a:solidFill>
                  <a:ea typeface="ＭＳ 明朝" charset="0"/>
                  <a:cs typeface="Arial" charset="0"/>
                </a:rPr>
                <a:t>(t)</a:t>
              </a:r>
              <a:endParaRPr lang="en-US" sz="700" b="1">
                <a:ea typeface="ＭＳ 明朝" charset="0"/>
                <a:cs typeface="Arial" charset="0"/>
              </a:endParaRPr>
            </a:p>
          </p:txBody>
        </p:sp>
        <p:sp>
          <p:nvSpPr>
            <p:cNvPr id="57" name="Line 11"/>
            <p:cNvSpPr>
              <a:spLocks noChangeShapeType="1"/>
            </p:cNvSpPr>
            <p:nvPr/>
          </p:nvSpPr>
          <p:spPr bwMode="auto">
            <a:xfrm flipH="1">
              <a:off x="3157" y="2631"/>
              <a:ext cx="466" cy="178"/>
            </a:xfrm>
            <a:prstGeom prst="line">
              <a:avLst/>
            </a:prstGeom>
            <a:noFill/>
            <a:ln w="76200">
              <a:solidFill>
                <a:srgbClr val="FFCC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58" name="Oval 12"/>
            <p:cNvSpPr>
              <a:spLocks noChangeArrowheads="1"/>
            </p:cNvSpPr>
            <p:nvPr/>
          </p:nvSpPr>
          <p:spPr bwMode="auto">
            <a:xfrm>
              <a:off x="1725" y="2361"/>
              <a:ext cx="304" cy="172"/>
            </a:xfrm>
            <a:prstGeom prst="ellipse">
              <a:avLst/>
            </a:prstGeom>
            <a:noFill/>
            <a:ln w="57150">
              <a:solidFill>
                <a:srgbClr val="FFCC9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auto">
            <a:xfrm>
              <a:off x="2211" y="2323"/>
              <a:ext cx="1101" cy="26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9396" tIns="24698" rIns="49396" bIns="24698"/>
            <a:lstStyle/>
            <a:p>
              <a:pPr algn="ctr" eaLnBrk="1" hangingPunct="1"/>
              <a:r>
                <a:rPr lang="en-US" altLang="ja-JP" sz="700" b="1">
                  <a:solidFill>
                    <a:srgbClr val="000000"/>
                  </a:solidFill>
                  <a:ea typeface="ＭＳ 明朝" charset="0"/>
                  <a:cs typeface="Arial" charset="0"/>
                </a:rPr>
                <a:t>Center frequency : 10GHz</a:t>
              </a:r>
              <a:endParaRPr lang="en-US" sz="700" b="1">
                <a:ea typeface="ＭＳ 明朝" charset="0"/>
                <a:cs typeface="Arial" charset="0"/>
              </a:endParaRPr>
            </a:p>
          </p:txBody>
        </p:sp>
        <p:sp>
          <p:nvSpPr>
            <p:cNvPr id="60" name="Line 14"/>
            <p:cNvSpPr>
              <a:spLocks noChangeShapeType="1"/>
            </p:cNvSpPr>
            <p:nvPr/>
          </p:nvSpPr>
          <p:spPr bwMode="auto">
            <a:xfrm flipH="1" flipV="1">
              <a:off x="2011" y="2441"/>
              <a:ext cx="205" cy="10"/>
            </a:xfrm>
            <a:prstGeom prst="line">
              <a:avLst/>
            </a:prstGeom>
            <a:noFill/>
            <a:ln w="76200">
              <a:solidFill>
                <a:srgbClr val="FFCC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800"/>
            </a:p>
          </p:txBody>
        </p:sp>
        <p:grpSp>
          <p:nvGrpSpPr>
            <p:cNvPr id="61" name="Group 15"/>
            <p:cNvGrpSpPr>
              <a:grpSpLocks/>
            </p:cNvGrpSpPr>
            <p:nvPr/>
          </p:nvGrpSpPr>
          <p:grpSpPr bwMode="auto">
            <a:xfrm>
              <a:off x="2208" y="1248"/>
              <a:ext cx="528" cy="271"/>
              <a:chOff x="3984" y="2208"/>
              <a:chExt cx="528" cy="271"/>
            </a:xfrm>
          </p:grpSpPr>
          <p:sp>
            <p:nvSpPr>
              <p:cNvPr id="62" name="Rectangle 16"/>
              <p:cNvSpPr>
                <a:spLocks noChangeArrowheads="1"/>
              </p:cNvSpPr>
              <p:nvPr/>
            </p:nvSpPr>
            <p:spPr bwMode="auto">
              <a:xfrm>
                <a:off x="3984" y="2226"/>
                <a:ext cx="528" cy="25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C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800"/>
              </a:p>
            </p:txBody>
          </p:sp>
          <p:graphicFrame>
            <p:nvGraphicFramePr>
              <p:cNvPr id="63" name="Object 17"/>
              <p:cNvGraphicFramePr>
                <a:graphicFrameLocks noChangeAspect="1"/>
              </p:cNvGraphicFramePr>
              <p:nvPr/>
            </p:nvGraphicFramePr>
            <p:xfrm>
              <a:off x="3984" y="2208"/>
              <a:ext cx="528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0" name="Equation" r:id="rId10" imgW="457002" imgH="215806" progId="Equation.DSMT4">
                      <p:embed/>
                    </p:oleObj>
                  </mc:Choice>
                  <mc:Fallback>
                    <p:oleObj name="Equation" r:id="rId10" imgW="457002" imgH="215806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2208"/>
                            <a:ext cx="528" cy="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64" name="Footer Placeholder 4"/>
          <p:cNvSpPr txBox="1">
            <a:spLocks noGrp="1"/>
          </p:cNvSpPr>
          <p:nvPr/>
        </p:nvSpPr>
        <p:spPr bwMode="auto">
          <a:xfrm>
            <a:off x="323528" y="638132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100" b="0" i="1" dirty="0" smtClean="0"/>
              <a:t>(Mai-Khanh, etc., APMC </a:t>
            </a:r>
            <a:r>
              <a:rPr lang="fr-FR" sz="1100" b="0" i="1" dirty="0" smtClean="0"/>
              <a:t>201</a:t>
            </a:r>
            <a:r>
              <a:rPr lang="fr-FR" sz="1100" b="0" i="1" dirty="0" smtClean="0"/>
              <a:t>2</a:t>
            </a:r>
            <a:r>
              <a:rPr lang="fr-FR" sz="1100" b="0" i="1" dirty="0" smtClean="0"/>
              <a:t>)</a:t>
            </a:r>
            <a:endParaRPr lang="en-US" sz="1100" b="0" i="1" dirty="0"/>
          </a:p>
        </p:txBody>
      </p:sp>
      <p:sp>
        <p:nvSpPr>
          <p:cNvPr id="65" name="Rectangle 2"/>
          <p:cNvSpPr txBox="1">
            <a:spLocks noChangeArrowheads="1"/>
          </p:cNvSpPr>
          <p:nvPr/>
        </p:nvSpPr>
        <p:spPr>
          <a:xfrm>
            <a:off x="16414" y="4581128"/>
            <a:ext cx="3889387" cy="519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Arial" charset="0"/>
              </a:rPr>
              <a:t>Transmitter, 18nm CMOS</a:t>
            </a:r>
            <a:endParaRPr 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4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07420"/>
          </a:xfrm>
        </p:spPr>
        <p:txBody>
          <a:bodyPr/>
          <a:lstStyle/>
          <a:p>
            <a:r>
              <a:rPr lang="en-US" dirty="0" smtClean="0"/>
              <a:t>Magnetic Probe for Security Application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-2" y="907420"/>
            <a:ext cx="4813103" cy="3004934"/>
            <a:chOff x="1072886" y="919073"/>
            <a:chExt cx="6589348" cy="41138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8336"/>
            <a:stretch/>
          </p:blipFill>
          <p:spPr>
            <a:xfrm>
              <a:off x="3052342" y="4371340"/>
              <a:ext cx="2680108" cy="6616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14219">
              <a:off x="5888583" y="3582532"/>
              <a:ext cx="520541" cy="11512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00000">
              <a:off x="4560836" y="3552432"/>
              <a:ext cx="359790" cy="888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541318">
              <a:off x="2504761" y="3498495"/>
              <a:ext cx="508144" cy="11238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960766">
              <a:off x="6074891" y="4115932"/>
              <a:ext cx="1343472" cy="71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processing time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 rot="19885004">
              <a:off x="1639608" y="4000757"/>
              <a:ext cx="1078321" cy="71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current, voltage</a:t>
              </a:r>
              <a:endParaRPr 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2826" y="3552893"/>
              <a:ext cx="2207924" cy="63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electromagnetic emission</a:t>
              </a:r>
              <a:endParaRPr lang="en-US" sz="12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281526" y="1680101"/>
              <a:ext cx="1896527" cy="1581595"/>
              <a:chOff x="5154977" y="2068352"/>
              <a:chExt cx="2190475" cy="184647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4977" y="2068352"/>
                <a:ext cx="2067888" cy="148198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5242" y="3202224"/>
                <a:ext cx="1220210" cy="712603"/>
              </a:xfrm>
              <a:prstGeom prst="rect">
                <a:avLst/>
              </a:prstGeom>
            </p:spPr>
          </p:pic>
        </p:grpSp>
        <p:sp>
          <p:nvSpPr>
            <p:cNvPr id="27" name="Rectangle 26"/>
            <p:cNvSpPr/>
            <p:nvPr/>
          </p:nvSpPr>
          <p:spPr>
            <a:xfrm>
              <a:off x="1072886" y="919073"/>
              <a:ext cx="2520108" cy="632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non</a:t>
              </a:r>
              <a:r>
                <a:rPr lang="en-US" sz="1200" dirty="0"/>
                <a:t>-Destructive </a:t>
              </a:r>
              <a:r>
                <a:rPr lang="en-US" sz="1200" dirty="0" smtClean="0"/>
                <a:t>Attack/</a:t>
              </a:r>
              <a:br>
                <a:rPr lang="en-US" sz="1200" dirty="0" smtClean="0"/>
              </a:br>
              <a:r>
                <a:rPr lang="en-US" sz="1200" dirty="0" smtClean="0"/>
                <a:t>Side-channel Attack </a:t>
              </a:r>
              <a:endParaRPr lang="en-US" sz="1200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603657" y="1025773"/>
              <a:ext cx="2556450" cy="2490230"/>
              <a:chOff x="3603657" y="1410653"/>
              <a:chExt cx="2556450" cy="24902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5255" y="2859874"/>
                <a:ext cx="1068892" cy="1041009"/>
              </a:xfrm>
              <a:prstGeom prst="rect">
                <a:avLst/>
              </a:prstGeom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3603657" y="1410653"/>
                <a:ext cx="2556450" cy="2235922"/>
                <a:chOff x="3603657" y="1545361"/>
                <a:chExt cx="2556450" cy="2235922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3666239" y="2268344"/>
                  <a:ext cx="1474510" cy="1512939"/>
                  <a:chOff x="660400" y="3761317"/>
                  <a:chExt cx="1575803" cy="1606550"/>
                </a:xfrm>
              </p:grpSpPr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60400" y="3761317"/>
                    <a:ext cx="1575803" cy="1606550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568308" y="3761318"/>
                    <a:ext cx="667895" cy="66141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Rectangle 28"/>
                <p:cNvSpPr/>
                <p:nvPr/>
              </p:nvSpPr>
              <p:spPr>
                <a:xfrm>
                  <a:off x="3603657" y="1545361"/>
                  <a:ext cx="2556450" cy="6320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/>
                    <a:t>Abnormal behavior </a:t>
                  </a:r>
                  <a:r>
                    <a:rPr lang="en-US" sz="1200" dirty="0" smtClean="0"/>
                    <a:t>Detection/Failure Analysis </a:t>
                  </a:r>
                  <a:endParaRPr lang="en-US" sz="1200" dirty="0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5980444" y="1093922"/>
              <a:ext cx="1681790" cy="2450175"/>
              <a:chOff x="5980444" y="1613510"/>
              <a:chExt cx="1681790" cy="245017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980444" y="1613510"/>
                <a:ext cx="1681790" cy="632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smtClean="0"/>
                  <a:t>Fake LSI/Circuit Detection</a:t>
                </a:r>
                <a:endParaRPr lang="en-US" sz="1200" dirty="0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80698" y="2964438"/>
                <a:ext cx="1281534" cy="109924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84002" y="2207215"/>
                <a:ext cx="1478230" cy="977480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00347" y="2791279"/>
              <a:ext cx="996939" cy="839235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2932826" y="3521001"/>
              <a:ext cx="2207923" cy="739777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93100" y="4180824"/>
            <a:ext cx="237515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Research target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evaluate and identify </a:t>
            </a:r>
            <a:r>
              <a:rPr lang="en-US" dirty="0"/>
              <a:t>vulnerable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electric</a:t>
            </a:r>
            <a:r>
              <a:rPr lang="en-US" dirty="0"/>
              <a:t>-magnetic portions of </a:t>
            </a:r>
            <a:r>
              <a:rPr lang="en-US" dirty="0" smtClean="0"/>
              <a:t>cryptographic LSIs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6812" y="1146830"/>
            <a:ext cx="3901736" cy="274411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089720" y="3721414"/>
            <a:ext cx="2173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Cryptographic LSIs</a:t>
            </a:r>
            <a:endParaRPr lang="en-US" sz="16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2623997" y="4138544"/>
            <a:ext cx="6408485" cy="2631490"/>
            <a:chOff x="2623997" y="3983822"/>
            <a:chExt cx="6408485" cy="263149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70010" y="4253396"/>
              <a:ext cx="3562472" cy="2192289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623997" y="4306988"/>
              <a:ext cx="2846014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Analog circuits/components: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Inductor/array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Amplifier, Mixer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Switching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Digital circuits (now)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Decoder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Register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43200" y="3983822"/>
              <a:ext cx="19448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u="sng" dirty="0" smtClean="0"/>
                <a:t>Requirement</a:t>
              </a:r>
              <a:r>
                <a:rPr lang="en-US" dirty="0" smtClean="0"/>
                <a:t>:</a:t>
              </a:r>
              <a:br>
                <a:rPr lang="en-US" dirty="0" smtClean="0"/>
              </a:br>
              <a:endParaRPr lang="en-US" dirty="0"/>
            </a:p>
          </p:txBody>
        </p:sp>
      </p:grp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4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14821" y="4211116"/>
            <a:ext cx="2691992" cy="255891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8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45458" y="2988108"/>
            <a:ext cx="3555612" cy="3451896"/>
            <a:chOff x="862009" y="2910188"/>
            <a:chExt cx="3268093" cy="31727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009" y="3340495"/>
              <a:ext cx="3268093" cy="27424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42681" y="2910188"/>
              <a:ext cx="3009946" cy="891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Magnetic map of the </a:t>
              </a:r>
              <a:r>
                <a:rPr lang="en-US" sz="1600" dirty="0" smtClean="0"/>
                <a:t>FPGA@72 </a:t>
              </a:r>
              <a:r>
                <a:rPr lang="en-US" sz="1600" dirty="0" smtClean="0"/>
                <a:t>MHz</a:t>
              </a:r>
              <a:endParaRPr lang="en-US" sz="16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87" y="2744072"/>
            <a:ext cx="2975428" cy="3944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2830"/>
          <a:stretch/>
        </p:blipFill>
        <p:spPr>
          <a:xfrm>
            <a:off x="2540368" y="590010"/>
            <a:ext cx="2810568" cy="21540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01070" y="1633174"/>
            <a:ext cx="11683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with 128-bit AES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Picture 14" descr="DSCN0774.JPG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35541"/>
          <a:stretch/>
        </p:blipFill>
        <p:spPr>
          <a:xfrm>
            <a:off x="264367" y="650022"/>
            <a:ext cx="1861882" cy="20065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95" y="251456"/>
            <a:ext cx="2255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Meas. in shielded box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1195308" y="1658572"/>
            <a:ext cx="155125" cy="137889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350433" y="609936"/>
            <a:ext cx="1121837" cy="104228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321131" y="4099394"/>
            <a:ext cx="2353956" cy="1519086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411" y="538570"/>
            <a:ext cx="2276324" cy="20783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1" y="1768528"/>
            <a:ext cx="1913467" cy="84842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127998" y="221554"/>
            <a:ext cx="1219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Si-substrate removed by FIB process</a:t>
            </a:r>
            <a:endParaRPr lang="en-US" sz="1400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519334" y="538570"/>
            <a:ext cx="1672770" cy="61289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8100392" y="960218"/>
            <a:ext cx="383208" cy="128148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810392" y="1402617"/>
            <a:ext cx="247947" cy="220398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058339" y="1083732"/>
            <a:ext cx="1607072" cy="31522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9" idx="1"/>
          </p:cNvCxnSpPr>
          <p:nvPr/>
        </p:nvCxnSpPr>
        <p:spPr>
          <a:xfrm>
            <a:off x="3321131" y="3501008"/>
            <a:ext cx="2353956" cy="1215362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itle 1"/>
          <p:cNvSpPr txBox="1">
            <a:spLocks/>
          </p:cNvSpPr>
          <p:nvPr/>
        </p:nvSpPr>
        <p:spPr>
          <a:xfrm>
            <a:off x="457200" y="1"/>
            <a:ext cx="8229600" cy="6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Magnetic Probe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72" name="Footer Placeholder 4"/>
          <p:cNvSpPr txBox="1">
            <a:spLocks noGrp="1"/>
          </p:cNvSpPr>
          <p:nvPr/>
        </p:nvSpPr>
        <p:spPr bwMode="auto">
          <a:xfrm>
            <a:off x="27395" y="635873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0" i="1" dirty="0" smtClean="0"/>
              <a:t>(Mai-Khanh, etc., IEEE Sensor,</a:t>
            </a:r>
            <a:r>
              <a:rPr lang="fr-FR" sz="1200" b="0" i="1" dirty="0" smtClean="0"/>
              <a:t> 2013</a:t>
            </a:r>
            <a:br>
              <a:rPr lang="fr-FR" sz="1200" b="0" i="1" dirty="0" smtClean="0"/>
            </a:br>
            <a:r>
              <a:rPr lang="fr-FR" sz="1200" b="0" i="1" dirty="0" smtClean="0"/>
              <a:t>                      </a:t>
            </a:r>
            <a:r>
              <a:rPr lang="fr-FR" sz="1200" b="0" i="1" dirty="0" smtClean="0"/>
              <a:t>and SAS, 2014</a:t>
            </a:r>
            <a:endParaRPr lang="en-US" sz="1200" b="0" i="1" dirty="0"/>
          </a:p>
        </p:txBody>
      </p:sp>
      <p:sp>
        <p:nvSpPr>
          <p:cNvPr id="73" name="Slide Number Placeholder 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64F3-8082-F646-B194-3F81791B5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4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296</Words>
  <Application>Microsoft Macintosh PowerPoint</Application>
  <PresentationFormat>On-screen Show (4:3)</PresentationFormat>
  <Paragraphs>65</Paragraphs>
  <Slides>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MathType 6.0 Equation</vt:lpstr>
      <vt:lpstr>Lab meeting Research Introduction</vt:lpstr>
      <vt:lpstr>PowerPoint Presentation</vt:lpstr>
      <vt:lpstr>Radar Sensing radar application: Results</vt:lpstr>
      <vt:lpstr>Magnetic Probe for Security Application</vt:lpstr>
      <vt:lpstr>PowerPoint Presentation</vt:lpstr>
    </vt:vector>
  </TitlesOfParts>
  <Company>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maikhanh Khanh</dc:creator>
  <cp:lastModifiedBy>maikhanh Khanh</cp:lastModifiedBy>
  <cp:revision>62</cp:revision>
  <dcterms:created xsi:type="dcterms:W3CDTF">2014-04-09T01:56:14Z</dcterms:created>
  <dcterms:modified xsi:type="dcterms:W3CDTF">2014-04-09T03:59:20Z</dcterms:modified>
</cp:coreProperties>
</file>